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4"/>
  </p:sldMasterIdLst>
  <p:notesMasterIdLst>
    <p:notesMasterId r:id="rId25"/>
  </p:notesMasterIdLst>
  <p:sldIdLst>
    <p:sldId id="256" r:id="rId5"/>
    <p:sldId id="257" r:id="rId6"/>
    <p:sldId id="260" r:id="rId7"/>
    <p:sldId id="261" r:id="rId8"/>
    <p:sldId id="268" r:id="rId9"/>
    <p:sldId id="269" r:id="rId10"/>
    <p:sldId id="262" r:id="rId11"/>
    <p:sldId id="270" r:id="rId12"/>
    <p:sldId id="263" r:id="rId13"/>
    <p:sldId id="264" r:id="rId14"/>
    <p:sldId id="265" r:id="rId15"/>
    <p:sldId id="266" r:id="rId16"/>
    <p:sldId id="272" r:id="rId17"/>
    <p:sldId id="273" r:id="rId18"/>
    <p:sldId id="274" r:id="rId19"/>
    <p:sldId id="275" r:id="rId20"/>
    <p:sldId id="276" r:id="rId21"/>
    <p:sldId id="258" r:id="rId22"/>
    <p:sldId id="271" r:id="rId23"/>
    <p:sldId id="267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69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AAE7F2-FB5A-42A2-86CC-6583FA05F1E2}" type="datetimeFigureOut">
              <a:rPr lang="nl-NL" smtClean="0"/>
              <a:t>26-11-2014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6EA39A-07F1-40D2-9F1E-CEEBAE4B2FF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9114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Paula begint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6EA39A-07F1-40D2-9F1E-CEEBAE4B2FF9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04668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Paula einde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6EA39A-07F1-40D2-9F1E-CEEBAE4B2FF9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65770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Vanaf</a:t>
            </a:r>
            <a:r>
              <a:rPr lang="nl-NL" baseline="0" dirty="0" smtClean="0"/>
              <a:t> hier Emmy!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6EA39A-07F1-40D2-9F1E-CEEBAE4B2FF9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94309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Emmy einde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6EA39A-07F1-40D2-9F1E-CEEBAE4B2FF9}" type="slidenum">
              <a:rPr lang="nl-NL" smtClean="0"/>
              <a:t>20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1311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11/26/2014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11/26/2014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11/26/2014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11/26/2014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11/26/2014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11/26/2014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11/26/2014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11/26/2014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11/26/2014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11/26/2014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11/26/2014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11/26/2014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Endocrinologie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39981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Pancreas (alvleesklier) 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Exocrien/endocrien</a:t>
            </a:r>
          </a:p>
          <a:p>
            <a:r>
              <a:rPr lang="nl-NL" dirty="0" smtClean="0"/>
              <a:t>Eilandjes van </a:t>
            </a:r>
            <a:r>
              <a:rPr lang="nl-NL" dirty="0" err="1"/>
              <a:t>L</a:t>
            </a:r>
            <a:r>
              <a:rPr lang="nl-NL" dirty="0" err="1" smtClean="0"/>
              <a:t>angerhans</a:t>
            </a:r>
            <a:endParaRPr lang="nl-NL" dirty="0" smtClean="0"/>
          </a:p>
          <a:p>
            <a:r>
              <a:rPr lang="nl-NL" dirty="0" smtClean="0">
                <a:cs typeface="Times New Roman" panose="02020603050405020304" pitchFamily="18" charset="0"/>
              </a:rPr>
              <a:t>α-cellen (maken glucagon) </a:t>
            </a:r>
          </a:p>
          <a:p>
            <a:r>
              <a:rPr lang="el-GR" dirty="0" smtClean="0">
                <a:cs typeface="Times New Roman" panose="02020603050405020304" pitchFamily="18" charset="0"/>
              </a:rPr>
              <a:t>Β</a:t>
            </a:r>
            <a:r>
              <a:rPr lang="nl-NL" dirty="0" smtClean="0">
                <a:cs typeface="Times New Roman" panose="02020603050405020304" pitchFamily="18" charset="0"/>
              </a:rPr>
              <a:t>-cellen (maken insuline)</a:t>
            </a:r>
          </a:p>
          <a:p>
            <a:endParaRPr lang="nl-NL" dirty="0"/>
          </a:p>
          <a:p>
            <a:endParaRPr lang="nl-N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nl-NL" dirty="0"/>
          </a:p>
        </p:txBody>
      </p:sp>
      <p:pic>
        <p:nvPicPr>
          <p:cNvPr id="5122" name="Picture 2" descr="http://www.alvleesklier.eu/wp-content/uploads/2012/05/alvleeskli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2614" y="1658214"/>
            <a:ext cx="5564433" cy="4654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30452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59809" y="1432223"/>
            <a:ext cx="10686197" cy="3035808"/>
          </a:xfrm>
        </p:spPr>
        <p:txBody>
          <a:bodyPr/>
          <a:lstStyle/>
          <a:p>
            <a:r>
              <a:rPr lang="nl-NL" dirty="0" smtClean="0"/>
              <a:t>3 groepen stofwisselingsziekten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069848" y="4681181"/>
            <a:ext cx="7891272" cy="154219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Endocriene ziekten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Voeding gerelateerde ziekten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Stress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60211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Endocriene ziekten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Afwijkingen van de hypofyse</a:t>
            </a:r>
          </a:p>
          <a:p>
            <a:r>
              <a:rPr lang="nl-NL" dirty="0" smtClean="0"/>
              <a:t>Afwijkingen van de alvleesklier</a:t>
            </a:r>
          </a:p>
          <a:p>
            <a:r>
              <a:rPr lang="nl-NL" dirty="0" smtClean="0"/>
              <a:t>Ziekten van de bijnier</a:t>
            </a:r>
          </a:p>
          <a:p>
            <a:r>
              <a:rPr lang="nl-NL" dirty="0" smtClean="0"/>
              <a:t>Afwijkingen van de bijschildklieren</a:t>
            </a:r>
          </a:p>
          <a:p>
            <a:r>
              <a:rPr lang="nl-NL" dirty="0" smtClean="0"/>
              <a:t>Afwijkingen van de schildklier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552743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Afwijkingen van de hypofyse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Hypopituitarisme (Hypofyse produceert te weinig hormonen)</a:t>
            </a:r>
          </a:p>
          <a:p>
            <a:r>
              <a:rPr lang="nl-NL" dirty="0" smtClean="0"/>
              <a:t>Hyperpituitarisme (Hypofyse produceert te veel hormonen)</a:t>
            </a:r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194678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Afwijkingen van de alvleesklier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Hypoglycaemie/te laag bloedsuikergehalte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 smtClean="0"/>
              <a:t>Onvoldoende eten na insuline toediening.</a:t>
            </a:r>
          </a:p>
          <a:p>
            <a:r>
              <a:rPr lang="nl-NL" dirty="0" smtClean="0"/>
              <a:t>Teveel insuline toegediend </a:t>
            </a:r>
          </a:p>
          <a:p>
            <a:r>
              <a:rPr lang="nl-NL" dirty="0" smtClean="0"/>
              <a:t>Niet goed werkende bijnier</a:t>
            </a:r>
          </a:p>
          <a:p>
            <a:r>
              <a:rPr lang="nl-NL" dirty="0" smtClean="0"/>
              <a:t>Stapelingsziekten</a:t>
            </a:r>
          </a:p>
          <a:p>
            <a:r>
              <a:rPr lang="nl-NL" dirty="0" smtClean="0"/>
              <a:t>Lang en hard werken (werkhond)</a:t>
            </a:r>
          </a:p>
          <a:p>
            <a:r>
              <a:rPr lang="nl-NL" dirty="0" smtClean="0"/>
              <a:t>Uitputting door </a:t>
            </a:r>
            <a:r>
              <a:rPr lang="nl-NL" dirty="0" err="1" smtClean="0"/>
              <a:t>septicemie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 smtClean="0"/>
              <a:t>Hyperglycaemie/diabetes mellitus/suikerziekte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nl-NL" dirty="0" smtClean="0"/>
              <a:t>Auto-immuunziekte</a:t>
            </a:r>
          </a:p>
          <a:p>
            <a:r>
              <a:rPr lang="nl-NL" dirty="0" smtClean="0"/>
              <a:t>Genetische aanleg</a:t>
            </a:r>
          </a:p>
          <a:p>
            <a:r>
              <a:rPr lang="nl-NL" dirty="0" smtClean="0"/>
              <a:t>Inwerking hormonen</a:t>
            </a:r>
          </a:p>
          <a:p>
            <a:r>
              <a:rPr lang="nl-NL" dirty="0" smtClean="0"/>
              <a:t>Ontsteking van de pancreas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43516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Ziekten van de bijnier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940605"/>
          </a:xfrm>
        </p:spPr>
        <p:txBody>
          <a:bodyPr>
            <a:normAutofit/>
          </a:bodyPr>
          <a:lstStyle/>
          <a:p>
            <a:r>
              <a:rPr lang="nl-NL" dirty="0" smtClean="0"/>
              <a:t>Hypoadrenocorticisme/ziekte van Addison (onvoldoende productie van bijnierschorshormonen)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>
          <a:xfrm>
            <a:off x="1066800" y="3275463"/>
            <a:ext cx="4757928" cy="3384643"/>
          </a:xfrm>
        </p:spPr>
        <p:txBody>
          <a:bodyPr/>
          <a:lstStyle/>
          <a:p>
            <a:r>
              <a:rPr lang="nl-NL" dirty="0" smtClean="0"/>
              <a:t>Auto-immuunziekte</a:t>
            </a:r>
          </a:p>
          <a:p>
            <a:r>
              <a:rPr lang="nl-NL" dirty="0" smtClean="0"/>
              <a:t>Iatrogeen</a:t>
            </a:r>
          </a:p>
          <a:p>
            <a:r>
              <a:rPr lang="nl-NL" dirty="0" smtClean="0"/>
              <a:t>Tumor van de hypofyse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364224" y="2048255"/>
            <a:ext cx="4754880" cy="940605"/>
          </a:xfrm>
        </p:spPr>
        <p:txBody>
          <a:bodyPr>
            <a:normAutofit/>
          </a:bodyPr>
          <a:lstStyle/>
          <a:p>
            <a:r>
              <a:rPr lang="nl-NL" dirty="0" smtClean="0"/>
              <a:t>Hyperadrenocorticisme/ziekte van Cushing (te grote productie van bijnierschorshormonen)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364224" y="3275463"/>
            <a:ext cx="4754880" cy="3384643"/>
          </a:xfrm>
        </p:spPr>
        <p:txBody>
          <a:bodyPr/>
          <a:lstStyle/>
          <a:p>
            <a:r>
              <a:rPr lang="nl-NL" dirty="0" smtClean="0"/>
              <a:t>Tumor van de bijnierschors</a:t>
            </a:r>
          </a:p>
          <a:p>
            <a:r>
              <a:rPr lang="nl-NL" dirty="0" smtClean="0"/>
              <a:t>Tumor in de hypofyse</a:t>
            </a:r>
          </a:p>
          <a:p>
            <a:r>
              <a:rPr lang="nl-NL" dirty="0" smtClean="0"/>
              <a:t>Iatrogeen door het </a:t>
            </a:r>
            <a:r>
              <a:rPr lang="nl-NL" dirty="0" err="1" smtClean="0"/>
              <a:t>overdoseren</a:t>
            </a:r>
            <a:r>
              <a:rPr lang="nl-NL" dirty="0" smtClean="0"/>
              <a:t> van corticosteroïden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141300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Afwijkingen van de bijschildklieren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idx="1"/>
          </p:nvPr>
        </p:nvSpPr>
        <p:spPr>
          <a:xfrm>
            <a:off x="1066800" y="1665027"/>
            <a:ext cx="4754880" cy="1023309"/>
          </a:xfrm>
        </p:spPr>
        <p:txBody>
          <a:bodyPr/>
          <a:lstStyle/>
          <a:p>
            <a:r>
              <a:rPr lang="nl-NL" dirty="0" smtClean="0"/>
              <a:t>Hypoparathyreoïdie (onvoldoende productie van het PTH= </a:t>
            </a:r>
            <a:r>
              <a:rPr lang="nl-NL" dirty="0" err="1" smtClean="0"/>
              <a:t>paraathormoon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 smtClean="0"/>
              <a:t>Dieren zijn wat angstig</a:t>
            </a:r>
          </a:p>
          <a:p>
            <a:r>
              <a:rPr lang="nl-NL" dirty="0" smtClean="0"/>
              <a:t>PU/PD</a:t>
            </a:r>
          </a:p>
          <a:p>
            <a:r>
              <a:rPr lang="nl-NL" dirty="0" smtClean="0"/>
              <a:t>Spierkrampen van de mimische spieren en poten</a:t>
            </a:r>
          </a:p>
          <a:p>
            <a:r>
              <a:rPr lang="nl-NL" dirty="0" smtClean="0"/>
              <a:t>Tachycardie, een snelle hartslag</a:t>
            </a:r>
          </a:p>
          <a:p>
            <a:r>
              <a:rPr lang="nl-NL" dirty="0" smtClean="0"/>
              <a:t>Bij katten soms bradycardie</a:t>
            </a:r>
          </a:p>
          <a:p>
            <a:r>
              <a:rPr lang="nl-NL" dirty="0" smtClean="0"/>
              <a:t>Soms epilepsie 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364224" y="1665027"/>
            <a:ext cx="4754880" cy="1023309"/>
          </a:xfrm>
        </p:spPr>
        <p:txBody>
          <a:bodyPr/>
          <a:lstStyle/>
          <a:p>
            <a:r>
              <a:rPr lang="nl-NL" dirty="0" err="1" smtClean="0"/>
              <a:t>Hyperparathyreoidie</a:t>
            </a:r>
            <a:r>
              <a:rPr lang="nl-NL" dirty="0" smtClean="0"/>
              <a:t> (te grote productie van het PTH= </a:t>
            </a:r>
            <a:r>
              <a:rPr lang="nl-NL" dirty="0" err="1" smtClean="0"/>
              <a:t>paraathormoon</a:t>
            </a:r>
            <a:r>
              <a:rPr lang="nl-NL" dirty="0" smtClean="0"/>
              <a:t>)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4114800"/>
          </a:xfrm>
        </p:spPr>
        <p:txBody>
          <a:bodyPr>
            <a:normAutofit lnSpcReduction="10000"/>
          </a:bodyPr>
          <a:lstStyle/>
          <a:p>
            <a:r>
              <a:rPr lang="nl-NL" b="1" i="1" u="sng" dirty="0" err="1"/>
              <a:t>H</a:t>
            </a:r>
            <a:r>
              <a:rPr lang="nl-NL" b="1" i="1" u="sng" dirty="0" err="1" smtClean="0"/>
              <a:t>yperparathyreoïdie</a:t>
            </a:r>
            <a:r>
              <a:rPr lang="nl-NL" b="1" i="1" u="sng" dirty="0" smtClean="0"/>
              <a:t> hond</a:t>
            </a:r>
          </a:p>
          <a:p>
            <a:r>
              <a:rPr lang="nl-NL" dirty="0" smtClean="0"/>
              <a:t>Anorexie</a:t>
            </a:r>
          </a:p>
          <a:p>
            <a:r>
              <a:rPr lang="nl-NL" dirty="0" smtClean="0"/>
              <a:t>Braken (soms)</a:t>
            </a:r>
          </a:p>
          <a:p>
            <a:r>
              <a:rPr lang="nl-NL" dirty="0" smtClean="0"/>
              <a:t>PU/PD</a:t>
            </a:r>
          </a:p>
          <a:p>
            <a:r>
              <a:rPr lang="nl-NL" dirty="0" smtClean="0"/>
              <a:t>Sloom tot comateus</a:t>
            </a:r>
          </a:p>
          <a:p>
            <a:r>
              <a:rPr lang="nl-NL" dirty="0" smtClean="0"/>
              <a:t>Spontane fracturen van de botten</a:t>
            </a:r>
          </a:p>
          <a:p>
            <a:r>
              <a:rPr lang="nl-NL" b="1" i="1" u="sng" dirty="0" err="1" smtClean="0"/>
              <a:t>Hyperparathyreoïdie</a:t>
            </a:r>
            <a:r>
              <a:rPr lang="nl-NL" b="1" i="1" u="sng" dirty="0" smtClean="0"/>
              <a:t> kat</a:t>
            </a:r>
          </a:p>
          <a:p>
            <a:r>
              <a:rPr lang="nl-NL" dirty="0" smtClean="0"/>
              <a:t>Anorexie</a:t>
            </a:r>
          </a:p>
          <a:p>
            <a:r>
              <a:rPr lang="nl-NL" dirty="0" smtClean="0"/>
              <a:t>Sloom</a:t>
            </a:r>
          </a:p>
          <a:p>
            <a:r>
              <a:rPr lang="nl-NL" dirty="0" smtClean="0"/>
              <a:t>Spontane fracturen van de botten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982116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Afwijkingen van de schildklier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idx="1"/>
          </p:nvPr>
        </p:nvSpPr>
        <p:spPr>
          <a:xfrm>
            <a:off x="1066800" y="1815152"/>
            <a:ext cx="4754880" cy="873184"/>
          </a:xfrm>
        </p:spPr>
        <p:txBody>
          <a:bodyPr/>
          <a:lstStyle/>
          <a:p>
            <a:r>
              <a:rPr lang="nl-NL" dirty="0" smtClean="0"/>
              <a:t>Hypothyreoïdie (te traag werkende schildklier)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 smtClean="0"/>
              <a:t>Sloom</a:t>
            </a:r>
          </a:p>
          <a:p>
            <a:r>
              <a:rPr lang="nl-NL" dirty="0" smtClean="0"/>
              <a:t>Warme plaatsen opzoeken</a:t>
            </a:r>
          </a:p>
          <a:p>
            <a:r>
              <a:rPr lang="nl-NL" dirty="0" smtClean="0"/>
              <a:t>Lage polsfrequentie</a:t>
            </a:r>
          </a:p>
          <a:p>
            <a:r>
              <a:rPr lang="nl-NL" dirty="0" smtClean="0"/>
              <a:t>Eet weinig/wordt toch dik</a:t>
            </a:r>
          </a:p>
          <a:p>
            <a:r>
              <a:rPr lang="nl-NL" dirty="0" smtClean="0"/>
              <a:t>Huid verdikt met symmetrische kale plekken</a:t>
            </a:r>
          </a:p>
          <a:p>
            <a:r>
              <a:rPr lang="nl-NL" dirty="0" smtClean="0"/>
              <a:t>Seborroe/ veel huidschilfers en talg</a:t>
            </a:r>
          </a:p>
          <a:p>
            <a:r>
              <a:rPr lang="nl-NL" dirty="0" smtClean="0"/>
              <a:t>Huid voelt koud aan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364224" y="1815152"/>
            <a:ext cx="4754880" cy="873184"/>
          </a:xfrm>
        </p:spPr>
        <p:txBody>
          <a:bodyPr/>
          <a:lstStyle/>
          <a:p>
            <a:r>
              <a:rPr lang="nl-NL" dirty="0" smtClean="0"/>
              <a:t>Hyperthyreoïdie (te snel werkende schildklier) 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nl-NL" dirty="0" smtClean="0"/>
              <a:t>Actief</a:t>
            </a:r>
          </a:p>
          <a:p>
            <a:r>
              <a:rPr lang="nl-NL" dirty="0" smtClean="0"/>
              <a:t>Nerveus</a:t>
            </a:r>
          </a:p>
          <a:p>
            <a:r>
              <a:rPr lang="nl-NL" dirty="0" smtClean="0"/>
              <a:t>Koele plaatsen opzoeken</a:t>
            </a:r>
          </a:p>
          <a:p>
            <a:r>
              <a:rPr lang="nl-NL" dirty="0" smtClean="0"/>
              <a:t>PU/PD</a:t>
            </a:r>
          </a:p>
          <a:p>
            <a:r>
              <a:rPr lang="nl-NL" dirty="0" smtClean="0"/>
              <a:t>Polyfagie/vraatzucht</a:t>
            </a:r>
          </a:p>
          <a:p>
            <a:r>
              <a:rPr lang="nl-NL" dirty="0" smtClean="0"/>
              <a:t>Constant hoge polsfrequentie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270227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Voeding gerelateerde ziekten 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Hypovitaminose A</a:t>
            </a:r>
          </a:p>
          <a:p>
            <a:r>
              <a:rPr lang="nl-NL" dirty="0" smtClean="0"/>
              <a:t>Hypervitaminose A</a:t>
            </a:r>
          </a:p>
          <a:p>
            <a:r>
              <a:rPr lang="nl-NL" dirty="0" smtClean="0"/>
              <a:t>Vitamine D</a:t>
            </a:r>
          </a:p>
          <a:p>
            <a:r>
              <a:rPr lang="nl-NL" dirty="0" smtClean="0"/>
              <a:t>Hypovitaminose D</a:t>
            </a:r>
          </a:p>
          <a:p>
            <a:r>
              <a:rPr lang="nl-NL" dirty="0" smtClean="0"/>
              <a:t>Hypervitaminose D</a:t>
            </a:r>
          </a:p>
          <a:p>
            <a:r>
              <a:rPr lang="nl-NL" dirty="0" err="1" smtClean="0"/>
              <a:t>Hypocalcemie</a:t>
            </a:r>
            <a:endParaRPr lang="nl-NL" dirty="0" smtClean="0"/>
          </a:p>
          <a:p>
            <a:r>
              <a:rPr lang="nl-NL" dirty="0" err="1" smtClean="0"/>
              <a:t>Hypercalcemie</a:t>
            </a:r>
            <a:endParaRPr lang="nl-NL" dirty="0" smtClean="0"/>
          </a:p>
          <a:p>
            <a:r>
              <a:rPr lang="nl-NL" dirty="0" smtClean="0"/>
              <a:t>Ondervoeding</a:t>
            </a:r>
          </a:p>
          <a:p>
            <a:r>
              <a:rPr lang="nl-NL" dirty="0" smtClean="0"/>
              <a:t>Overvoeding </a:t>
            </a:r>
          </a:p>
          <a:p>
            <a:endParaRPr lang="nl-NL" dirty="0"/>
          </a:p>
        </p:txBody>
      </p:sp>
      <p:pic>
        <p:nvPicPr>
          <p:cNvPr id="9218" name="Picture 2" descr="http://shoppen.blogo.nl/files/2013/03/mrfishkibble.jpe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71" t="11691" r="6262" b="9602"/>
          <a:stretch/>
        </p:blipFill>
        <p:spPr bwMode="auto">
          <a:xfrm>
            <a:off x="4559120" y="1921612"/>
            <a:ext cx="7173533" cy="4250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35294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Stress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i="1" dirty="0" smtClean="0"/>
              <a:t>Stressoren</a:t>
            </a:r>
          </a:p>
          <a:p>
            <a:r>
              <a:rPr lang="nl-NL" b="1" i="1" u="sng" dirty="0" smtClean="0"/>
              <a:t>Stressoren van buitenaf</a:t>
            </a:r>
          </a:p>
          <a:p>
            <a:r>
              <a:rPr lang="nl-NL" dirty="0" smtClean="0"/>
              <a:t>Langdurig aan heftige kou blootgesteld zijn</a:t>
            </a:r>
          </a:p>
          <a:p>
            <a:r>
              <a:rPr lang="nl-NL" dirty="0" smtClean="0"/>
              <a:t>Het ondergaan van een operatie</a:t>
            </a:r>
          </a:p>
          <a:p>
            <a:r>
              <a:rPr lang="nl-NL" dirty="0" smtClean="0"/>
              <a:t>Het alleen gelaten worden door baasje in vreemde omgeving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b="1" i="1" u="sng" dirty="0" smtClean="0"/>
              <a:t>Stressoren van binnenuit</a:t>
            </a:r>
          </a:p>
          <a:p>
            <a:r>
              <a:rPr lang="nl-NL" dirty="0" smtClean="0"/>
              <a:t>Het ondergaan van een operatie/weghalen van organen</a:t>
            </a:r>
          </a:p>
          <a:p>
            <a:r>
              <a:rPr lang="nl-NL" dirty="0" smtClean="0"/>
              <a:t>Inwerking van narcosemiddelen en napijn</a:t>
            </a:r>
            <a:endParaRPr lang="nl-NL" dirty="0"/>
          </a:p>
        </p:txBody>
      </p:sp>
      <p:pic>
        <p:nvPicPr>
          <p:cNvPr id="8194" name="Picture 2" descr="http://www.hartwijzer.nl/afb/stress_tijg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3" r="5236"/>
          <a:stretch/>
        </p:blipFill>
        <p:spPr bwMode="auto">
          <a:xfrm>
            <a:off x="6924555" y="0"/>
            <a:ext cx="5267445" cy="3168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6249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Inhoud</a:t>
            </a:r>
            <a:endParaRPr lang="nl-NL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Anatomie &amp; fysiologie 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 smtClean="0"/>
              <a:t>Hormonen </a:t>
            </a:r>
          </a:p>
          <a:p>
            <a:r>
              <a:rPr lang="nl-NL" dirty="0" smtClean="0"/>
              <a:t>Hypothalamus en hypofyse </a:t>
            </a:r>
          </a:p>
          <a:p>
            <a:r>
              <a:rPr lang="nl-NL" dirty="0" smtClean="0"/>
              <a:t>Nieren en bijnieren</a:t>
            </a:r>
          </a:p>
          <a:p>
            <a:r>
              <a:rPr lang="nl-NL" dirty="0" smtClean="0"/>
              <a:t>Schildklieren en bijschildklieren</a:t>
            </a:r>
          </a:p>
          <a:p>
            <a:r>
              <a:rPr lang="nl-NL" dirty="0" smtClean="0"/>
              <a:t>Pancreas</a:t>
            </a:r>
          </a:p>
          <a:p>
            <a:pPr marL="0" indent="0">
              <a:buNone/>
            </a:pPr>
            <a:endParaRPr lang="nl-NL" dirty="0" smtClean="0"/>
          </a:p>
          <a:p>
            <a:endParaRPr lang="nl-NL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 smtClean="0"/>
              <a:t>Pathologie </a:t>
            </a:r>
            <a:endParaRPr lang="nl-NL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879032" cy="3291840"/>
          </a:xfrm>
        </p:spPr>
        <p:txBody>
          <a:bodyPr/>
          <a:lstStyle/>
          <a:p>
            <a:r>
              <a:rPr lang="nl-NL" b="1" dirty="0" smtClean="0"/>
              <a:t>3 groepen stofwisselingsziekten </a:t>
            </a:r>
            <a:endParaRPr lang="nl-NL" dirty="0" smtClean="0"/>
          </a:p>
          <a:p>
            <a:r>
              <a:rPr lang="nl-NL" dirty="0" smtClean="0"/>
              <a:t>Endocriene ziekten </a:t>
            </a:r>
          </a:p>
          <a:p>
            <a:r>
              <a:rPr lang="nl-NL" dirty="0" smtClean="0"/>
              <a:t>Voeding gerelateerde ziekten </a:t>
            </a:r>
            <a:endParaRPr lang="nl-NL" dirty="0"/>
          </a:p>
          <a:p>
            <a:r>
              <a:rPr lang="nl-NL" dirty="0" smtClean="0"/>
              <a:t>Stress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137380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Vragen</a:t>
            </a:r>
            <a:endParaRPr lang="nl-NL" dirty="0"/>
          </a:p>
        </p:txBody>
      </p:sp>
      <p:pic>
        <p:nvPicPr>
          <p:cNvPr id="6146" name="Picture 2" descr="http://zeeland.blog.nl/files/2012/01/vraagtekens-blo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1718" y="1522926"/>
            <a:ext cx="4400282" cy="4400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1942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Hormonen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i="1" dirty="0" smtClean="0"/>
              <a:t>Belangrijkste endocriene klieren zijn:</a:t>
            </a:r>
          </a:p>
          <a:p>
            <a:pPr marL="0" indent="0">
              <a:buNone/>
            </a:pPr>
            <a:endParaRPr lang="nl-NL" b="1" i="1" dirty="0" smtClean="0"/>
          </a:p>
          <a:p>
            <a:r>
              <a:rPr lang="nl-NL" dirty="0" smtClean="0"/>
              <a:t>Hypothalamus</a:t>
            </a:r>
          </a:p>
          <a:p>
            <a:r>
              <a:rPr lang="nl-NL" dirty="0" smtClean="0"/>
              <a:t>Hypofyse</a:t>
            </a:r>
          </a:p>
          <a:p>
            <a:r>
              <a:rPr lang="nl-NL" dirty="0" smtClean="0"/>
              <a:t>Schildklieren/bijschildklieren</a:t>
            </a:r>
          </a:p>
          <a:p>
            <a:r>
              <a:rPr lang="nl-NL" dirty="0" smtClean="0"/>
              <a:t>Nieren/bijnieren</a:t>
            </a:r>
          </a:p>
          <a:p>
            <a:r>
              <a:rPr lang="nl-NL" dirty="0" smtClean="0"/>
              <a:t>Pancreas </a:t>
            </a:r>
          </a:p>
          <a:p>
            <a:r>
              <a:rPr lang="nl-NL" dirty="0" smtClean="0"/>
              <a:t>Gonaden (testikels en ovaria)</a:t>
            </a:r>
          </a:p>
          <a:p>
            <a:r>
              <a:rPr lang="nl-NL" dirty="0" smtClean="0"/>
              <a:t>Uterus</a:t>
            </a:r>
          </a:p>
        </p:txBody>
      </p:sp>
      <p:pic>
        <p:nvPicPr>
          <p:cNvPr id="2050" name="Picture 2" descr="http://climategate.nl/wp-content/uploads/2013/08/hormon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2924" y="356313"/>
            <a:ext cx="5007826" cy="4992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2764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Hypothalamus &amp; Hypofyse </a:t>
            </a:r>
            <a:endParaRPr lang="nl-NL" dirty="0"/>
          </a:p>
        </p:txBody>
      </p:sp>
      <p:sp>
        <p:nvSpPr>
          <p:cNvPr id="10" name="Tijdelijke aanduiding voor inhoud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 smtClean="0"/>
              <a:t>Neurohypofyse </a:t>
            </a:r>
          </a:p>
          <a:p>
            <a:r>
              <a:rPr lang="nl-NL" dirty="0" smtClean="0"/>
              <a:t>Adenohypofyse </a:t>
            </a:r>
          </a:p>
          <a:p>
            <a:pPr marL="0" indent="0">
              <a:buNone/>
            </a:pPr>
            <a:endParaRPr lang="nl-NL" dirty="0" smtClean="0"/>
          </a:p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 smtClean="0"/>
              <a:t>Hypothalamo-hypofysaire as. </a:t>
            </a:r>
            <a:endParaRPr lang="nl-NL" dirty="0"/>
          </a:p>
        </p:txBody>
      </p:sp>
      <p:pic>
        <p:nvPicPr>
          <p:cNvPr id="1028" name="Picture 4" descr="http://www.nvgg.nl/fjc_images/587.plaatsing_hypofys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848" y="2818848"/>
            <a:ext cx="4498439" cy="3872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6760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Neurohypofyse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ADH (Anti diuretisch hormoon)</a:t>
            </a:r>
          </a:p>
          <a:p>
            <a:r>
              <a:rPr lang="nl-NL" dirty="0" smtClean="0"/>
              <a:t>Oxytocine</a:t>
            </a:r>
          </a:p>
          <a:p>
            <a:endParaRPr lang="nl-NL" dirty="0"/>
          </a:p>
        </p:txBody>
      </p:sp>
      <p:pic>
        <p:nvPicPr>
          <p:cNvPr id="1026" name="Picture 2" descr="http://www.spreekuurthuis.nl/uploads/image/hypofyse/hypofyse_fig_3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1780" y="2654121"/>
            <a:ext cx="4581525" cy="35814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8689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Adenohypofyse 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Prolactine</a:t>
            </a:r>
          </a:p>
          <a:p>
            <a:r>
              <a:rPr lang="nl-NL" dirty="0" smtClean="0"/>
              <a:t>GH (groeihormoon) STH (</a:t>
            </a:r>
            <a:r>
              <a:rPr lang="nl-NL" dirty="0" err="1" smtClean="0"/>
              <a:t>somatotroop</a:t>
            </a:r>
            <a:r>
              <a:rPr lang="nl-NL" dirty="0" smtClean="0"/>
              <a:t> hormoon)</a:t>
            </a:r>
          </a:p>
          <a:p>
            <a:r>
              <a:rPr lang="nl-NL" dirty="0" smtClean="0"/>
              <a:t>ACTH (</a:t>
            </a:r>
            <a:r>
              <a:rPr lang="nl-NL" dirty="0" err="1" smtClean="0"/>
              <a:t>Adreno</a:t>
            </a:r>
            <a:r>
              <a:rPr lang="nl-NL" dirty="0"/>
              <a:t> </a:t>
            </a:r>
            <a:r>
              <a:rPr lang="nl-NL" dirty="0" err="1" smtClean="0"/>
              <a:t>cortico</a:t>
            </a:r>
            <a:r>
              <a:rPr lang="nl-NL" dirty="0" smtClean="0"/>
              <a:t> troop hormoon)</a:t>
            </a:r>
          </a:p>
          <a:p>
            <a:r>
              <a:rPr lang="nl-NL" dirty="0" smtClean="0"/>
              <a:t>MSH (</a:t>
            </a:r>
            <a:r>
              <a:rPr lang="nl-NL" dirty="0" err="1" smtClean="0"/>
              <a:t>Melanotroop</a:t>
            </a:r>
            <a:r>
              <a:rPr lang="nl-NL" dirty="0" smtClean="0"/>
              <a:t> hormoon)</a:t>
            </a:r>
          </a:p>
          <a:p>
            <a:r>
              <a:rPr lang="nl-NL" dirty="0" smtClean="0"/>
              <a:t>TSH (</a:t>
            </a:r>
            <a:r>
              <a:rPr lang="nl-NL" dirty="0" err="1" smtClean="0"/>
              <a:t>Thyreotroop</a:t>
            </a:r>
            <a:r>
              <a:rPr lang="nl-NL" dirty="0" smtClean="0"/>
              <a:t> hormoon)</a:t>
            </a:r>
          </a:p>
          <a:p>
            <a:r>
              <a:rPr lang="nl-NL" dirty="0" smtClean="0"/>
              <a:t>FSH (follikelstimulerend hormoon</a:t>
            </a:r>
          </a:p>
          <a:p>
            <a:r>
              <a:rPr lang="nl-NL" dirty="0" smtClean="0"/>
              <a:t>LH (</a:t>
            </a:r>
            <a:r>
              <a:rPr lang="nl-NL" dirty="0" err="1" smtClean="0"/>
              <a:t>Luteotroop</a:t>
            </a:r>
            <a:r>
              <a:rPr lang="nl-NL" dirty="0" smtClean="0"/>
              <a:t> of </a:t>
            </a:r>
            <a:r>
              <a:rPr lang="nl-NL" dirty="0" err="1" smtClean="0"/>
              <a:t>luteostimulerend</a:t>
            </a:r>
            <a:r>
              <a:rPr lang="nl-NL" dirty="0" smtClean="0"/>
              <a:t> hormoon)</a:t>
            </a:r>
            <a:endParaRPr lang="nl-NL" dirty="0"/>
          </a:p>
        </p:txBody>
      </p:sp>
      <p:pic>
        <p:nvPicPr>
          <p:cNvPr id="6" name="Afbeelding 5" descr="IMG_000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2474" y="1289304"/>
            <a:ext cx="4451731" cy="4878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06984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Nieren &amp; bijnieren</a:t>
            </a:r>
            <a:endParaRPr lang="nl-NL" dirty="0"/>
          </a:p>
        </p:txBody>
      </p:sp>
      <p:sp>
        <p:nvSpPr>
          <p:cNvPr id="12" name="Tijdelijke aanduiding voor inhoud 1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 smtClean="0"/>
              <a:t>Hormoonproducent</a:t>
            </a:r>
          </a:p>
          <a:p>
            <a:r>
              <a:rPr lang="nl-NL" dirty="0" smtClean="0"/>
              <a:t>Bloeddruk en natrium spiegel op </a:t>
            </a:r>
            <a:r>
              <a:rPr lang="nl-NL" dirty="0" smtClean="0"/>
              <a:t>peil </a:t>
            </a:r>
            <a:r>
              <a:rPr lang="nl-NL" dirty="0" smtClean="0"/>
              <a:t>houden</a:t>
            </a:r>
          </a:p>
          <a:p>
            <a:r>
              <a:rPr lang="nl-NL" dirty="0" smtClean="0"/>
              <a:t>EPO (</a:t>
            </a:r>
            <a:r>
              <a:rPr lang="nl-NL" dirty="0" err="1" smtClean="0"/>
              <a:t>Erythropoëtine</a:t>
            </a:r>
            <a:r>
              <a:rPr lang="nl-NL" dirty="0" smtClean="0"/>
              <a:t>) </a:t>
            </a:r>
            <a:endParaRPr lang="nl-NL" dirty="0"/>
          </a:p>
        </p:txBody>
      </p:sp>
      <p:sp>
        <p:nvSpPr>
          <p:cNvPr id="13" name="Tijdelijke aanduiding voor inhoud 1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 smtClean="0"/>
              <a:t>2 bijnieren liggen dicht voor de nieren.</a:t>
            </a:r>
          </a:p>
          <a:p>
            <a:r>
              <a:rPr lang="nl-NL" dirty="0" smtClean="0"/>
              <a:t>Schors (cortex)</a:t>
            </a:r>
          </a:p>
          <a:p>
            <a:r>
              <a:rPr lang="nl-NL" dirty="0" smtClean="0"/>
              <a:t>Merg (medulla)</a:t>
            </a:r>
            <a:endParaRPr lang="nl-NL" dirty="0"/>
          </a:p>
        </p:txBody>
      </p:sp>
      <p:pic>
        <p:nvPicPr>
          <p:cNvPr id="7170" name="Picture 2" descr="http://achtbanen.franksnijders.com/images/03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60" b="6472"/>
          <a:stretch/>
        </p:blipFill>
        <p:spPr bwMode="auto">
          <a:xfrm>
            <a:off x="3850783" y="3628180"/>
            <a:ext cx="3000778" cy="3229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4562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Cortex &amp; Medulla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Cortex (schors)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 err="1" smtClean="0"/>
              <a:t>Aldosteron</a:t>
            </a:r>
            <a:endParaRPr lang="nl-NL" dirty="0" smtClean="0"/>
          </a:p>
          <a:p>
            <a:r>
              <a:rPr lang="en-GB" dirty="0" err="1" smtClean="0"/>
              <a:t>Glucocorticosteroïden</a:t>
            </a:r>
            <a:endParaRPr lang="en-GB" dirty="0" smtClean="0"/>
          </a:p>
          <a:p>
            <a:endParaRPr lang="nl-NL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 smtClean="0"/>
              <a:t>Medulla (merg) </a:t>
            </a:r>
            <a:endParaRPr lang="nl-NL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nl-NL" dirty="0" smtClean="0"/>
              <a:t>Adrenaline (</a:t>
            </a:r>
            <a:r>
              <a:rPr lang="nl-NL" dirty="0" err="1" smtClean="0"/>
              <a:t>epinefrine</a:t>
            </a:r>
            <a:r>
              <a:rPr lang="nl-NL" dirty="0" smtClean="0"/>
              <a:t>) </a:t>
            </a:r>
          </a:p>
          <a:p>
            <a:r>
              <a:rPr lang="nl-NL" dirty="0" smtClean="0"/>
              <a:t>Noradrenaline (</a:t>
            </a:r>
            <a:r>
              <a:rPr lang="nl-NL" dirty="0" err="1" smtClean="0"/>
              <a:t>norepinefrine</a:t>
            </a:r>
            <a:r>
              <a:rPr lang="nl-NL" dirty="0" smtClean="0"/>
              <a:t>) </a:t>
            </a:r>
            <a:endParaRPr lang="nl-NL" dirty="0"/>
          </a:p>
        </p:txBody>
      </p:sp>
      <p:pic>
        <p:nvPicPr>
          <p:cNvPr id="3076" name="Picture 4" descr="http://otah2o.wikispaces.com/file/view/adrenal_gland.jpg/201165668/adrenal_glan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62" t="5041" r="7599" b="18537"/>
          <a:stretch/>
        </p:blipFill>
        <p:spPr bwMode="auto">
          <a:xfrm>
            <a:off x="3444239" y="3657601"/>
            <a:ext cx="4609759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3247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Schildklieren &amp; bijschildklieren</a:t>
            </a:r>
            <a:endParaRPr lang="nl-NL" dirty="0"/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Schildklieren</a:t>
            </a:r>
            <a:endParaRPr lang="nl-NL" dirty="0"/>
          </a:p>
        </p:txBody>
      </p:sp>
      <p:sp>
        <p:nvSpPr>
          <p:cNvPr id="10" name="Tijdelijke aanduiding voor inhoud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 smtClean="0"/>
              <a:t>TSH</a:t>
            </a:r>
          </a:p>
          <a:p>
            <a:r>
              <a:rPr lang="nl-NL" dirty="0" smtClean="0"/>
              <a:t>T3</a:t>
            </a:r>
          </a:p>
          <a:p>
            <a:r>
              <a:rPr lang="nl-NL" dirty="0" smtClean="0"/>
              <a:t>T4</a:t>
            </a:r>
          </a:p>
          <a:p>
            <a:r>
              <a:rPr lang="nl-NL" dirty="0" smtClean="0"/>
              <a:t>Calcitonine </a:t>
            </a:r>
            <a:endParaRPr lang="nl-NL" dirty="0"/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 smtClean="0"/>
              <a:t>Bijschildklieren </a:t>
            </a:r>
            <a:endParaRPr lang="nl-NL" dirty="0"/>
          </a:p>
        </p:txBody>
      </p:sp>
      <p:sp>
        <p:nvSpPr>
          <p:cNvPr id="12" name="Tijdelijke aanduiding voor inhoud 11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nl-NL" dirty="0" smtClean="0"/>
              <a:t>PTH (</a:t>
            </a:r>
            <a:r>
              <a:rPr lang="nl-NL" dirty="0" err="1" smtClean="0"/>
              <a:t>paraathormoon</a:t>
            </a:r>
            <a:r>
              <a:rPr lang="nl-NL" dirty="0" smtClean="0"/>
              <a:t>)</a:t>
            </a:r>
            <a:endParaRPr lang="nl-NL" dirty="0"/>
          </a:p>
        </p:txBody>
      </p:sp>
      <p:pic>
        <p:nvPicPr>
          <p:cNvPr id="14" name="Picture 2" descr="http://www.08b.ehbo-post-standdaarbuiten.nl/Bijschildklieren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84" t="14069" r="4378" b="4867"/>
          <a:stretch/>
        </p:blipFill>
        <p:spPr bwMode="auto">
          <a:xfrm>
            <a:off x="3741741" y="3337560"/>
            <a:ext cx="3975555" cy="3483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7337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ut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7135C8BB06604F801B758892EEF8D2" ma:contentTypeVersion="" ma:contentTypeDescription="Een nieuw document maken." ma:contentTypeScope="" ma:versionID="7f81a98a7956dc3de2ce297246fbb11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ed2a6fdfcb71de048e140027f1bc31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BE0B86F-85E1-40CD-902D-1EFBCC5DEDF2}">
  <ds:schemaRefs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A0B678B3-9CA0-43E6-9884-6AAED2F7A6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E58DDB5-DFA8-4B59-B069-56927D9B2A2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Houtsoort</Template>
  <TotalTime>466</TotalTime>
  <Words>517</Words>
  <Application>Microsoft Office PowerPoint</Application>
  <PresentationFormat>Breedbeeld</PresentationFormat>
  <Paragraphs>165</Paragraphs>
  <Slides>20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8" baseType="lpstr">
      <vt:lpstr>Arial</vt:lpstr>
      <vt:lpstr>Calibri</vt:lpstr>
      <vt:lpstr>Cambria</vt:lpstr>
      <vt:lpstr>Rockwell</vt:lpstr>
      <vt:lpstr>Rockwell Condensed</vt:lpstr>
      <vt:lpstr>Times New Roman</vt:lpstr>
      <vt:lpstr>Wingdings</vt:lpstr>
      <vt:lpstr>Houttype</vt:lpstr>
      <vt:lpstr>Endocrinologie </vt:lpstr>
      <vt:lpstr>Inhoud</vt:lpstr>
      <vt:lpstr>Hormonen</vt:lpstr>
      <vt:lpstr>Hypothalamus &amp; Hypofyse </vt:lpstr>
      <vt:lpstr>Neurohypofyse </vt:lpstr>
      <vt:lpstr>Adenohypofyse </vt:lpstr>
      <vt:lpstr>Nieren &amp; bijnieren</vt:lpstr>
      <vt:lpstr>Cortex &amp; Medulla</vt:lpstr>
      <vt:lpstr>Schildklieren &amp; bijschildklieren</vt:lpstr>
      <vt:lpstr>Pancreas (alvleesklier) </vt:lpstr>
      <vt:lpstr>3 groepen stofwisselingsziekten</vt:lpstr>
      <vt:lpstr>Endocriene ziekten</vt:lpstr>
      <vt:lpstr>Afwijkingen van de hypofyse</vt:lpstr>
      <vt:lpstr>Afwijkingen van de alvleesklier</vt:lpstr>
      <vt:lpstr>Ziekten van de bijnier</vt:lpstr>
      <vt:lpstr>Afwijkingen van de bijschildklieren</vt:lpstr>
      <vt:lpstr>Afwijkingen van de schildklier</vt:lpstr>
      <vt:lpstr>Voeding gerelateerde ziekten </vt:lpstr>
      <vt:lpstr>Stress</vt:lpstr>
      <vt:lpstr>Vragen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Endocrinologie</dc:title>
  <dc:creator>Paula</dc:creator>
  <cp:lastModifiedBy>Angelique Withaar</cp:lastModifiedBy>
  <cp:revision>29</cp:revision>
  <dcterms:created xsi:type="dcterms:W3CDTF">2013-10-22T17:57:18Z</dcterms:created>
  <dcterms:modified xsi:type="dcterms:W3CDTF">2014-11-26T08:22:38Z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0x0101000A7135C8BB06604F801B758892EEF8D2</vt:lpwstr>
  </property>
</Properties>
</file>